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8" r:id="rId6"/>
    <p:sldId id="262" r:id="rId7"/>
    <p:sldId id="279" r:id="rId8"/>
    <p:sldId id="265" r:id="rId9"/>
    <p:sldId id="277" r:id="rId10"/>
    <p:sldId id="266" r:id="rId11"/>
    <p:sldId id="267" r:id="rId12"/>
    <p:sldId id="270" r:id="rId13"/>
    <p:sldId id="280" r:id="rId14"/>
    <p:sldId id="283" r:id="rId15"/>
    <p:sldId id="284" r:id="rId16"/>
    <p:sldId id="281" r:id="rId17"/>
    <p:sldId id="282" r:id="rId18"/>
    <p:sldId id="275" r:id="rId19"/>
    <p:sldId id="272" r:id="rId20"/>
  </p:sldIdLst>
  <p:sldSz cx="9144000" cy="5143500" type="screen16x9"/>
  <p:notesSz cx="6858000" cy="9144000"/>
  <p:embeddedFontLst>
    <p:embeddedFont>
      <p:font typeface="Lato" panose="020B0604020202020204" charset="0"/>
      <p:regular r:id="rId22"/>
      <p:bold r:id="rId23"/>
      <p:italic r:id="rId24"/>
      <p:boldItalic r:id="rId25"/>
    </p:embeddedFont>
    <p:embeddedFont>
      <p:font typeface="Raleway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cfde8947e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cfde8947e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4cfde8947e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4cfde8947e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cfde8947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cfde8947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86576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4cfde8947e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4cfde8947e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98327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74959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cfe750af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cfe750af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1d9c67055b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1d9c67055b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51622d556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51622d556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51d9112a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251d9112a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2038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46ee7dff8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46ee7dff8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38645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51622d55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51622d55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d9c67055b_0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d9c67055b_0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53089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7" r:id="rId9"/>
    <p:sldLayoutId id="2147483658" r:id="rId10"/>
    <p:sldLayoutId id="2147483660" r:id="rId11"/>
    <p:sldLayoutId id="2147483661" r:id="rId12"/>
    <p:sldLayoutId id="2147483662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7" descr="Open Chromebook laptop computer"/>
          <p:cNvPicPr preferRelativeResize="0"/>
          <p:nvPr/>
        </p:nvPicPr>
        <p:blipFill rotWithShape="1">
          <a:blip r:embed="rId3">
            <a:alphaModFix/>
          </a:blip>
          <a:srcRect r="3344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7"/>
          <p:cNvSpPr txBox="1">
            <a:spLocks noGrp="1"/>
          </p:cNvSpPr>
          <p:nvPr>
            <p:ph type="ctrTitle"/>
          </p:nvPr>
        </p:nvSpPr>
        <p:spPr>
          <a:xfrm>
            <a:off x="680682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dirty="0"/>
              <a:t>Gims</a:t>
            </a:r>
            <a:endParaRPr sz="5000" dirty="0"/>
          </a:p>
        </p:txBody>
      </p:sp>
      <p:sp>
        <p:nvSpPr>
          <p:cNvPr id="139" name="Google Shape;139;p17"/>
          <p:cNvSpPr txBox="1">
            <a:spLocks noGrp="1"/>
          </p:cNvSpPr>
          <p:nvPr>
            <p:ph type="subTitle" idx="1"/>
          </p:nvPr>
        </p:nvSpPr>
        <p:spPr>
          <a:xfrm>
            <a:off x="680682" y="2246548"/>
            <a:ext cx="4086390" cy="82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Gymkhana Inventory Management System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 secure, distributed and multi user access level equipment issue and inventory management system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D1ED60-4FA5-47FB-B1BE-A6F1C7311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3922" y="1634849"/>
            <a:ext cx="3471226" cy="19746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7"/>
          <p:cNvSpPr txBox="1">
            <a:spLocks noGrp="1"/>
          </p:cNvSpPr>
          <p:nvPr>
            <p:ph type="title"/>
          </p:nvPr>
        </p:nvSpPr>
        <p:spPr>
          <a:xfrm>
            <a:off x="769200" y="585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dirty="0"/>
              <a:t>Entity-Relationship Diagram</a:t>
            </a:r>
            <a:endParaRPr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89E02A-7595-4D63-8DA9-8AEEF884C9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449" y="1121050"/>
            <a:ext cx="8598202" cy="40224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>
            <a:spLocks noGrp="1"/>
          </p:cNvSpPr>
          <p:nvPr>
            <p:ph type="title"/>
          </p:nvPr>
        </p:nvSpPr>
        <p:spPr>
          <a:xfrm>
            <a:off x="769200" y="585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IN" dirty="0"/>
              <a:t>Relational Schema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88B965-55CB-4AFE-B157-78F52B9C2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5687" y="1121050"/>
            <a:ext cx="5272626" cy="402245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p19">
            <a:extLst>
              <a:ext uri="{FF2B5EF4-FFF2-40B4-BE49-F238E27FC236}">
                <a16:creationId xmlns:a16="http://schemas.microsoft.com/office/drawing/2014/main" id="{BCBCF982-E034-4131-9D36-15A94537DE87}"/>
              </a:ext>
            </a:extLst>
          </p:cNvPr>
          <p:cNvSpPr txBox="1">
            <a:spLocks/>
          </p:cNvSpPr>
          <p:nvPr/>
        </p:nvSpPr>
        <p:spPr>
          <a:xfrm>
            <a:off x="768441" y="121967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/>
              <a:t>Application Implementation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sz="2400" b="0" dirty="0"/>
              <a:t>Let’s get our hands dirty.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27800" y="535925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Triggers, Events and Email Services</a:t>
            </a:r>
            <a:endParaRPr dirty="0"/>
          </a:p>
        </p:txBody>
      </p:sp>
      <p:sp>
        <p:nvSpPr>
          <p:cNvPr id="4" name="Google Shape;173;p23">
            <a:extLst>
              <a:ext uri="{FF2B5EF4-FFF2-40B4-BE49-F238E27FC236}">
                <a16:creationId xmlns:a16="http://schemas.microsoft.com/office/drawing/2014/main" id="{F960F4C2-F0F5-4EFF-91D2-164C672B70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6096" y="1552381"/>
            <a:ext cx="3774300" cy="267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33350" lvl="0" indent="0">
              <a:buSzPts val="1500"/>
              <a:buNone/>
            </a:pPr>
            <a:r>
              <a:rPr lang="en-IN" sz="1500" dirty="0"/>
              <a:t>Triggers: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issue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returned</a:t>
            </a:r>
          </a:p>
          <a:p>
            <a:pPr lvl="0" indent="-323850">
              <a:buSzPts val="1500"/>
              <a:buChar char="➔"/>
            </a:pPr>
            <a:r>
              <a:rPr lang="en-IN" sz="1500" dirty="0" err="1"/>
              <a:t>checkIssue</a:t>
            </a:r>
            <a:r>
              <a:rPr lang="en-IN" sz="1500" dirty="0"/>
              <a:t> (application level)</a:t>
            </a:r>
          </a:p>
          <a:p>
            <a:pPr lvl="0" indent="-323850">
              <a:buSzPts val="1500"/>
              <a:buChar char="➔"/>
            </a:pPr>
            <a:r>
              <a:rPr lang="en-IN" sz="1500" dirty="0" err="1"/>
              <a:t>passswordChange</a:t>
            </a:r>
            <a:r>
              <a:rPr lang="en-IN" sz="1500" dirty="0"/>
              <a:t> (application level)</a:t>
            </a:r>
          </a:p>
          <a:p>
            <a:pPr lvl="0" indent="-323850">
              <a:buSzPts val="1500"/>
              <a:buChar char="➔"/>
            </a:pPr>
            <a:r>
              <a:rPr lang="en-IN" sz="1500" dirty="0" err="1"/>
              <a:t>AcceptRequest</a:t>
            </a:r>
            <a:r>
              <a:rPr lang="en-IN" sz="1500" dirty="0"/>
              <a:t> (application level)</a:t>
            </a:r>
          </a:p>
          <a:p>
            <a:pPr lvl="0" indent="-323850">
              <a:buSzPts val="1500"/>
              <a:buChar char="➔"/>
            </a:pPr>
            <a:endParaRPr lang="en-IN" sz="1500" dirty="0"/>
          </a:p>
          <a:p>
            <a:pPr marL="133350" lvl="0" indent="0">
              <a:buSzPts val="1500"/>
              <a:buNone/>
            </a:pPr>
            <a:r>
              <a:rPr lang="en-IN" sz="1500" dirty="0"/>
              <a:t>Events:</a:t>
            </a:r>
          </a:p>
          <a:p>
            <a:pPr lvl="0" indent="-323850">
              <a:buSzPts val="1500"/>
              <a:buChar char="➔"/>
            </a:pPr>
            <a:r>
              <a:rPr lang="en-IN" sz="1500" dirty="0" err="1"/>
              <a:t>cal_fine</a:t>
            </a:r>
            <a:endParaRPr lang="en-IN" sz="1500" dirty="0"/>
          </a:p>
          <a:p>
            <a:pPr marL="133350" lvl="0" indent="0">
              <a:buSzPts val="1500"/>
              <a:buNone/>
            </a:pPr>
            <a:endParaRPr lang="en-IN" sz="1500" dirty="0"/>
          </a:p>
          <a:p>
            <a:pPr marL="133350" lvl="0" indent="0">
              <a:buSzPts val="1500"/>
              <a:buNone/>
            </a:pPr>
            <a:endParaRPr lang="en-IN" sz="15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4C91046-E76C-48E7-9501-BA5BFD78610D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41900" y="1552381"/>
            <a:ext cx="3774300" cy="3537125"/>
          </a:xfrm>
        </p:spPr>
        <p:txBody>
          <a:bodyPr/>
          <a:lstStyle/>
          <a:p>
            <a:pPr marL="133350" lvl="0" indent="0">
              <a:buSzPts val="1500"/>
              <a:buNone/>
            </a:pPr>
            <a:r>
              <a:rPr lang="en-IN" sz="1400" dirty="0"/>
              <a:t>Email Services:</a:t>
            </a:r>
          </a:p>
          <a:p>
            <a:pPr lvl="0" indent="-323850">
              <a:buSzPts val="1500"/>
              <a:buChar char="➔"/>
            </a:pPr>
            <a:r>
              <a:rPr lang="en-IN" sz="1400" dirty="0"/>
              <a:t>Issue</a:t>
            </a:r>
          </a:p>
          <a:p>
            <a:pPr lvl="0" indent="-323850">
              <a:buSzPts val="1500"/>
              <a:buChar char="➔"/>
            </a:pPr>
            <a:r>
              <a:rPr lang="en-IN" sz="1400" dirty="0"/>
              <a:t>Return</a:t>
            </a:r>
          </a:p>
          <a:p>
            <a:pPr lvl="0" indent="-323850">
              <a:buSzPts val="1500"/>
              <a:buChar char="➔"/>
            </a:pPr>
            <a:r>
              <a:rPr lang="en-IN" sz="1400" dirty="0"/>
              <a:t>Reminder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057437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1F470-0794-4B3C-BE5A-BEF59022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24" y="535925"/>
            <a:ext cx="7688400" cy="535200"/>
          </a:xfrm>
        </p:spPr>
        <p:txBody>
          <a:bodyPr/>
          <a:lstStyle/>
          <a:p>
            <a:r>
              <a:rPr lang="en-IN" dirty="0"/>
              <a:t>UI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51B1D-DC91-4C7E-806C-20EB78C60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9325" y="1590056"/>
            <a:ext cx="7688399" cy="2261100"/>
          </a:xfrm>
        </p:spPr>
        <p:txBody>
          <a:bodyPr/>
          <a:lstStyle/>
          <a:p>
            <a:pPr lvl="0" indent="-323850">
              <a:buSzPts val="1500"/>
              <a:buChar char="➔"/>
            </a:pPr>
            <a:r>
              <a:rPr lang="en-IN" sz="1400" dirty="0"/>
              <a:t>Display currently issued items for students, and hostel admins and hostel details for central admin’s dashboard.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 Display list of items with images in the hostel with availability status.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Facility for hostel admin to issue/return and edit an item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Facility for all types of users for changing passwords and changing username for admins.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Facility for central admin to reset password for any user in case he/she forgets it.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22267761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1F470-0794-4B3C-BE5A-BEF590224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9324" y="535925"/>
            <a:ext cx="7688400" cy="535200"/>
          </a:xfrm>
        </p:spPr>
        <p:txBody>
          <a:bodyPr/>
          <a:lstStyle/>
          <a:p>
            <a:r>
              <a:rPr lang="en-IN" dirty="0"/>
              <a:t>UI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751B1D-DC91-4C7E-806C-20EB78C60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800" y="1561702"/>
            <a:ext cx="7688399" cy="2261100"/>
          </a:xfrm>
        </p:spPr>
        <p:txBody>
          <a:bodyPr/>
          <a:lstStyle/>
          <a:p>
            <a:pPr lvl="0" indent="-323850">
              <a:buSzPts val="1500"/>
              <a:buChar char="➔"/>
            </a:pPr>
            <a:r>
              <a:rPr lang="en-IN" sz="1400" dirty="0"/>
              <a:t>Facility for central admin to add users be it student or hostel admins.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Running search facility on the basis of any field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Sorting the displayed information.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Facility for a student to request the hostel to buy an item which does not exist, and upon buying the same, request can be accepted or else rejected.</a:t>
            </a:r>
          </a:p>
          <a:p>
            <a:pPr lvl="0" indent="-323850">
              <a:buSzPts val="1500"/>
              <a:buChar char="➔"/>
            </a:pPr>
            <a:endParaRPr lang="en-IN" sz="1400" dirty="0"/>
          </a:p>
          <a:p>
            <a:pPr lvl="0" indent="-323850">
              <a:buSzPts val="1500"/>
              <a:buChar char="➔"/>
            </a:pPr>
            <a:r>
              <a:rPr lang="en-IN" sz="1400" dirty="0"/>
              <a:t>Display details of Gymkhana Office Bearers for quick access to their contact information.</a:t>
            </a:r>
          </a:p>
        </p:txBody>
      </p:sp>
    </p:spTree>
    <p:extLst>
      <p:ext uri="{BB962C8B-B14F-4D97-AF65-F5344CB8AC3E}">
        <p14:creationId xmlns:p14="http://schemas.microsoft.com/office/powerpoint/2010/main" val="33828947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75000"/>
          </a:schemeClr>
        </a:solidFill>
        <a:effectLst/>
      </p:bgPr>
    </p:bg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51;p19">
            <a:extLst>
              <a:ext uri="{FF2B5EF4-FFF2-40B4-BE49-F238E27FC236}">
                <a16:creationId xmlns:a16="http://schemas.microsoft.com/office/drawing/2014/main" id="{BCBCF982-E034-4131-9D36-15A94537DE87}"/>
              </a:ext>
            </a:extLst>
          </p:cNvPr>
          <p:cNvSpPr txBox="1">
            <a:spLocks/>
          </p:cNvSpPr>
          <p:nvPr/>
        </p:nvSpPr>
        <p:spPr>
          <a:xfrm>
            <a:off x="768441" y="1219675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US" dirty="0"/>
              <a:t>Salient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algn="r"/>
            <a:r>
              <a:rPr lang="en-US" sz="2400" b="0" dirty="0"/>
              <a:t>Why choose Gims?</a:t>
            </a:r>
          </a:p>
        </p:txBody>
      </p:sp>
    </p:spTree>
    <p:extLst>
      <p:ext uri="{BB962C8B-B14F-4D97-AF65-F5344CB8AC3E}">
        <p14:creationId xmlns:p14="http://schemas.microsoft.com/office/powerpoint/2010/main" val="19657062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69200" y="585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Salient Features</a:t>
            </a:r>
            <a:endParaRPr dirty="0"/>
          </a:p>
        </p:txBody>
      </p:sp>
      <p:sp>
        <p:nvSpPr>
          <p:cNvPr id="4" name="Google Shape;173;p23">
            <a:extLst>
              <a:ext uri="{FF2B5EF4-FFF2-40B4-BE49-F238E27FC236}">
                <a16:creationId xmlns:a16="http://schemas.microsoft.com/office/drawing/2014/main" id="{F960F4C2-F0F5-4EFF-91D2-164C672B70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69200" y="1280642"/>
            <a:ext cx="6839282" cy="187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 indent="-323850">
              <a:buSzPts val="1500"/>
              <a:buChar char="➔"/>
            </a:pPr>
            <a:r>
              <a:rPr lang="en-IN" sz="1350" dirty="0"/>
              <a:t>Distributed database for load balancing and optimising performance.</a:t>
            </a:r>
          </a:p>
          <a:p>
            <a:pPr lvl="0" indent="-323850">
              <a:buSzPts val="1500"/>
              <a:buChar char="➔"/>
            </a:pPr>
            <a:endParaRPr lang="en-IN" sz="1350" dirty="0"/>
          </a:p>
          <a:p>
            <a:pPr lvl="0" indent="-323850">
              <a:buSzPts val="1500"/>
              <a:buChar char="➔"/>
            </a:pPr>
            <a:r>
              <a:rPr lang="en-IN" sz="1350" dirty="0"/>
              <a:t>Password hashing using </a:t>
            </a:r>
            <a:r>
              <a:rPr lang="en-IN" sz="1350" dirty="0" err="1"/>
              <a:t>bcrypt</a:t>
            </a:r>
            <a:r>
              <a:rPr lang="en-IN" sz="1350" dirty="0"/>
              <a:t> algorithm instead of md5 hashing which can be broken into using brute force with advanced computing resources.</a:t>
            </a:r>
          </a:p>
          <a:p>
            <a:pPr lvl="0" indent="-323850">
              <a:buSzPts val="1500"/>
              <a:buChar char="➔"/>
            </a:pPr>
            <a:endParaRPr lang="en-IN" sz="1350" dirty="0"/>
          </a:p>
          <a:p>
            <a:pPr lvl="0" indent="-323850">
              <a:buSzPts val="1500"/>
              <a:buChar char="➔"/>
            </a:pPr>
            <a:r>
              <a:rPr lang="en-IN" sz="1350" dirty="0"/>
              <a:t>An email service for students when an item is issued or returned and reminders when an issued item is soon going to be due.</a:t>
            </a:r>
          </a:p>
          <a:p>
            <a:pPr lvl="0" indent="-323850">
              <a:buSzPts val="1500"/>
              <a:buChar char="➔"/>
            </a:pPr>
            <a:endParaRPr lang="en-IN" sz="1350" dirty="0"/>
          </a:p>
          <a:p>
            <a:pPr lvl="0" indent="-323850">
              <a:buSzPts val="1500"/>
              <a:buChar char="➔"/>
            </a:pPr>
            <a:r>
              <a:rPr lang="en-IN" sz="1350" dirty="0"/>
              <a:t>Request an item feature for students.</a:t>
            </a:r>
          </a:p>
          <a:p>
            <a:pPr lvl="0" indent="-323850">
              <a:buSzPts val="1500"/>
              <a:buChar char="➔"/>
            </a:pPr>
            <a:endParaRPr lang="en-IN" sz="1350" dirty="0"/>
          </a:p>
          <a:p>
            <a:pPr lvl="0" indent="-323850">
              <a:buSzPts val="1500"/>
              <a:buChar char="➔"/>
            </a:pPr>
            <a:r>
              <a:rPr lang="en-IN" sz="1350" dirty="0"/>
              <a:t>Different access levels provide more security and allow only authorised access to data based on privilege level.</a:t>
            </a:r>
          </a:p>
          <a:p>
            <a:pPr lvl="0" indent="-323850">
              <a:buSzPts val="1500"/>
              <a:buChar char="➔"/>
            </a:pPr>
            <a:endParaRPr lang="en-IN" sz="1350" dirty="0"/>
          </a:p>
          <a:p>
            <a:pPr lvl="0" indent="-323850">
              <a:buSzPts val="1500"/>
              <a:buChar char="➔"/>
            </a:pPr>
            <a:r>
              <a:rPr lang="en-IN" sz="1350" dirty="0"/>
              <a:t>Images directly stored to directory and not in database to reduce unnecessary overheads.</a:t>
            </a:r>
          </a:p>
        </p:txBody>
      </p:sp>
    </p:spTree>
    <p:extLst>
      <p:ext uri="{BB962C8B-B14F-4D97-AF65-F5344CB8AC3E}">
        <p14:creationId xmlns:p14="http://schemas.microsoft.com/office/powerpoint/2010/main" val="960993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6"/>
          <p:cNvSpPr txBox="1">
            <a:spLocks noGrp="1"/>
          </p:cNvSpPr>
          <p:nvPr>
            <p:ph type="title"/>
          </p:nvPr>
        </p:nvSpPr>
        <p:spPr>
          <a:xfrm>
            <a:off x="654125" y="5654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Team Members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ADFF30F-3169-44DC-B39E-0B3CA7005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4388" y="1363063"/>
            <a:ext cx="4288174" cy="3215012"/>
          </a:xfrm>
          <a:prstGeom prst="rect">
            <a:avLst/>
          </a:prstGeom>
        </p:spPr>
      </p:pic>
      <p:sp>
        <p:nvSpPr>
          <p:cNvPr id="6" name="Google Shape;173;p23">
            <a:extLst>
              <a:ext uri="{FF2B5EF4-FFF2-40B4-BE49-F238E27FC236}">
                <a16:creationId xmlns:a16="http://schemas.microsoft.com/office/drawing/2014/main" id="{0E686285-9E19-456E-89E7-53085A889F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254393" y="4514283"/>
            <a:ext cx="4606862" cy="368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33350" lvl="0" indent="0">
              <a:buSzPts val="1500"/>
              <a:buNone/>
            </a:pPr>
            <a:r>
              <a:rPr lang="en-IN" sz="1500" dirty="0"/>
              <a:t>Saksham Arneja		</a:t>
            </a:r>
            <a:r>
              <a:rPr lang="en-IN" sz="1500" dirty="0" err="1"/>
              <a:t>Tummala</a:t>
            </a:r>
            <a:r>
              <a:rPr lang="en-IN" sz="1500" dirty="0"/>
              <a:t> Madhav</a:t>
            </a:r>
          </a:p>
          <a:p>
            <a:pPr marL="133350" lvl="0" indent="0">
              <a:buSzPts val="1500"/>
              <a:buNone/>
            </a:pPr>
            <a:r>
              <a:rPr lang="en-IN" sz="1500" dirty="0"/>
              <a:t>16CS01042		16CS01041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dirty="0"/>
              <a:t>It’s show time</a:t>
            </a:r>
            <a:r>
              <a:rPr lang="en" sz="2400" b="0" dirty="0"/>
              <a:t>.</a:t>
            </a:r>
            <a:endParaRPr sz="2400" b="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Outline</a:t>
            </a:r>
            <a:endParaRPr dirty="0"/>
          </a:p>
        </p:txBody>
      </p:sp>
      <p:sp>
        <p:nvSpPr>
          <p:cNvPr id="146" name="Google Shape;146;p18"/>
          <p:cNvSpPr txBox="1">
            <a:spLocks noGrp="1"/>
          </p:cNvSpPr>
          <p:nvPr>
            <p:ph type="subTitle" idx="4294967295"/>
          </p:nvPr>
        </p:nvSpPr>
        <p:spPr>
          <a:xfrm>
            <a:off x="3997841" y="452684"/>
            <a:ext cx="4416709" cy="41530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1600"/>
              </a:spcBef>
              <a:buNone/>
            </a:pPr>
            <a:r>
              <a:rPr lang="en-US" sz="2100" dirty="0">
                <a:solidFill>
                  <a:schemeClr val="bg1"/>
                </a:solidFill>
              </a:rPr>
              <a:t>Problem Statement and Use Cases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sz="2100" dirty="0">
                <a:solidFill>
                  <a:schemeClr val="bg1"/>
                </a:solidFill>
              </a:rPr>
              <a:t>Requirement specifications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sz="2100" dirty="0">
                <a:solidFill>
                  <a:schemeClr val="bg1"/>
                </a:solidFill>
              </a:rPr>
              <a:t>Technology Stack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sz="2100" dirty="0">
                <a:solidFill>
                  <a:schemeClr val="bg1"/>
                </a:solidFill>
              </a:rPr>
              <a:t>Database Design</a:t>
            </a:r>
          </a:p>
          <a:p>
            <a:pPr marL="0" lvl="0" indent="0">
              <a:spcBef>
                <a:spcPts val="1600"/>
              </a:spcBef>
              <a:buNone/>
            </a:pPr>
            <a:r>
              <a:rPr lang="en-US" sz="2100" dirty="0">
                <a:solidFill>
                  <a:schemeClr val="bg1"/>
                </a:solidFill>
              </a:rPr>
              <a:t>Application Implementation</a:t>
            </a:r>
            <a:endParaRPr lang="en-IN" sz="2100" dirty="0">
              <a:solidFill>
                <a:schemeClr val="bg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bg1"/>
                </a:solidFill>
              </a:rPr>
              <a:t>Salient Features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IN" sz="2100" dirty="0">
                <a:solidFill>
                  <a:schemeClr val="bg1"/>
                </a:solidFill>
              </a:rPr>
              <a:t>Demo</a:t>
            </a:r>
            <a:endParaRPr sz="2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Problem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0" dirty="0"/>
              <a:t>Necessity is the mother of invention.</a:t>
            </a:r>
            <a:endParaRPr sz="2400" b="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 statement </a:t>
            </a:r>
            <a:r>
              <a:rPr lang="en-IN" dirty="0"/>
              <a:t>and use cases</a:t>
            </a:r>
            <a:endParaRPr dirty="0"/>
          </a:p>
        </p:txBody>
      </p:sp>
      <p:sp>
        <p:nvSpPr>
          <p:cNvPr id="157" name="Google Shape;157;p20"/>
          <p:cNvSpPr txBox="1">
            <a:spLocks noGrp="1"/>
          </p:cNvSpPr>
          <p:nvPr>
            <p:ph type="body" idx="2"/>
          </p:nvPr>
        </p:nvSpPr>
        <p:spPr>
          <a:xfrm>
            <a:off x="4736767" y="493631"/>
            <a:ext cx="4238700" cy="41562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IN" sz="1400" b="1" dirty="0">
                <a:solidFill>
                  <a:schemeClr val="dk1"/>
                </a:solidFill>
              </a:rPr>
              <a:t>Unfortunately, IIT Bhubaneswar lacks a proper system for management of </a:t>
            </a:r>
            <a:r>
              <a:rPr lang="en" sz="1400" b="1" dirty="0">
                <a:solidFill>
                  <a:schemeClr val="dk1"/>
                </a:solidFill>
              </a:rPr>
              <a:t>the </a:t>
            </a:r>
            <a:r>
              <a:rPr lang="en-IN" sz="1400" b="1" dirty="0">
                <a:solidFill>
                  <a:schemeClr val="dk1"/>
                </a:solidFill>
              </a:rPr>
              <a:t>resources held by the Students’ Gymkhana</a:t>
            </a:r>
            <a:endParaRPr sz="1400" b="1" dirty="0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sz="100" b="1" dirty="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 b="1" dirty="0">
                <a:solidFill>
                  <a:schemeClr val="dk1"/>
                </a:solidFill>
              </a:rPr>
              <a:t>We want</a:t>
            </a:r>
            <a:r>
              <a:rPr lang="en-IN" sz="1400" b="1" dirty="0">
                <a:solidFill>
                  <a:schemeClr val="dk1"/>
                </a:solidFill>
              </a:rPr>
              <a:t>ed</a:t>
            </a:r>
            <a:r>
              <a:rPr lang="en" sz="1400" b="1" dirty="0">
                <a:solidFill>
                  <a:schemeClr val="dk1"/>
                </a:solidFill>
              </a:rPr>
              <a:t> to create a </a:t>
            </a:r>
            <a:r>
              <a:rPr lang="en-IN" sz="1400" b="1" dirty="0">
                <a:solidFill>
                  <a:schemeClr val="dk1"/>
                </a:solidFill>
              </a:rPr>
              <a:t>robust, secure and easy to use </a:t>
            </a:r>
            <a:r>
              <a:rPr lang="en" sz="1400" b="1" dirty="0">
                <a:solidFill>
                  <a:schemeClr val="dk1"/>
                </a:solidFill>
              </a:rPr>
              <a:t> </a:t>
            </a:r>
            <a:r>
              <a:rPr lang="en-IN" sz="1400" b="1" dirty="0">
                <a:solidFill>
                  <a:schemeClr val="dk1"/>
                </a:solidFill>
              </a:rPr>
              <a:t>system</a:t>
            </a:r>
            <a:r>
              <a:rPr lang="en" sz="1400" b="1" dirty="0">
                <a:solidFill>
                  <a:schemeClr val="dk1"/>
                </a:solidFill>
              </a:rPr>
              <a:t> that can be used </a:t>
            </a:r>
            <a:r>
              <a:rPr lang="en-IN" sz="1400" b="1" dirty="0">
                <a:solidFill>
                  <a:schemeClr val="dk1"/>
                </a:solidFill>
              </a:rPr>
              <a:t>for</a:t>
            </a:r>
            <a:r>
              <a:rPr lang="en" sz="1400" b="1" dirty="0">
                <a:solidFill>
                  <a:schemeClr val="dk1"/>
                </a:solidFill>
              </a:rPr>
              <a:t>:</a:t>
            </a:r>
            <a:endParaRPr sz="1400" b="1" dirty="0">
              <a:solidFill>
                <a:schemeClr val="dk1"/>
              </a:solidFill>
            </a:endParaRPr>
          </a:p>
          <a:p>
            <a:pPr lvl="1" indent="-317500">
              <a:spcBef>
                <a:spcPts val="0"/>
              </a:spcBef>
              <a:buClr>
                <a:schemeClr val="dk1"/>
              </a:buClr>
              <a:buSzPts val="1400"/>
            </a:pPr>
            <a:r>
              <a:rPr lang="en-IN" sz="1400" b="1" dirty="0">
                <a:solidFill>
                  <a:schemeClr val="dk1"/>
                </a:solidFill>
              </a:rPr>
              <a:t>Student access to real time availability of equipment available for issuing</a:t>
            </a: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-IN" sz="1400" b="1" dirty="0">
                <a:solidFill>
                  <a:schemeClr val="dk1"/>
                </a:solidFill>
              </a:rPr>
              <a:t>Equipment inventory management at hostel Gymkhana office with real time tracking of available, issued and damaged items</a:t>
            </a:r>
            <a:endParaRPr sz="1400" b="1" dirty="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 b="1" dirty="0">
                <a:solidFill>
                  <a:schemeClr val="dk1"/>
                </a:solidFill>
              </a:rPr>
              <a:t>Allow </a:t>
            </a:r>
            <a:r>
              <a:rPr lang="en-IN" sz="1400" b="1" dirty="0">
                <a:solidFill>
                  <a:schemeClr val="dk1"/>
                </a:solidFill>
              </a:rPr>
              <a:t>a central</a:t>
            </a:r>
            <a:r>
              <a:rPr lang="en" sz="1400" b="1" dirty="0">
                <a:solidFill>
                  <a:schemeClr val="dk1"/>
                </a:solidFill>
              </a:rPr>
              <a:t> administrator to </a:t>
            </a:r>
            <a:r>
              <a:rPr lang="en-IN" sz="1400" b="1" dirty="0">
                <a:solidFill>
                  <a:schemeClr val="dk1"/>
                </a:solidFill>
              </a:rPr>
              <a:t>manage accounts of all stakeholders</a:t>
            </a:r>
            <a:endParaRPr sz="1400" b="1" dirty="0">
              <a:solidFill>
                <a:schemeClr val="dk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 b="1" dirty="0">
                <a:solidFill>
                  <a:schemeClr val="dk1"/>
                </a:solidFill>
              </a:rPr>
              <a:t>Allow </a:t>
            </a:r>
            <a:r>
              <a:rPr lang="en-IN" sz="1400" b="1" dirty="0">
                <a:solidFill>
                  <a:schemeClr val="dk1"/>
                </a:solidFill>
              </a:rPr>
              <a:t>requests from students for buying new items in future</a:t>
            </a:r>
            <a:endParaRPr sz="1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Requirement Specifications</a:t>
            </a:r>
            <a:br>
              <a:rPr lang="en" dirty="0"/>
            </a:br>
            <a:br>
              <a:rPr lang="en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dirty="0"/>
              <a:t>What do we need?</a:t>
            </a:r>
            <a:endParaRPr sz="2400" b="0" dirty="0"/>
          </a:p>
        </p:txBody>
      </p:sp>
    </p:spTree>
    <p:extLst>
      <p:ext uri="{BB962C8B-B14F-4D97-AF65-F5344CB8AC3E}">
        <p14:creationId xmlns:p14="http://schemas.microsoft.com/office/powerpoint/2010/main" val="16319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body" idx="1"/>
          </p:nvPr>
        </p:nvSpPr>
        <p:spPr>
          <a:xfrm>
            <a:off x="727650" y="149539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➔"/>
            </a:pPr>
            <a:r>
              <a:rPr lang="en-IN" sz="1500" dirty="0"/>
              <a:t>I</a:t>
            </a:r>
            <a:r>
              <a:rPr lang="en" sz="1500" dirty="0"/>
              <a:t>nformation ab</a:t>
            </a:r>
            <a:r>
              <a:rPr lang="en-IN" sz="1500" dirty="0"/>
              <a:t>out all the equipment that the Gymkhana currently owns.</a:t>
            </a:r>
          </a:p>
          <a:p>
            <a:pPr indent="-323850">
              <a:buSzPts val="1500"/>
              <a:buFont typeface="Lato"/>
              <a:buChar char="➔"/>
            </a:pPr>
            <a:r>
              <a:rPr lang="en-IN" sz="1500" dirty="0"/>
              <a:t>I</a:t>
            </a:r>
            <a:r>
              <a:rPr lang="en" sz="1500" dirty="0"/>
              <a:t>nformation ab</a:t>
            </a:r>
            <a:r>
              <a:rPr lang="en-IN" sz="1500" dirty="0"/>
              <a:t>out all the students(roll no., name, hostel and email-id) in the institute.</a:t>
            </a:r>
          </a:p>
        </p:txBody>
      </p:sp>
      <p:sp>
        <p:nvSpPr>
          <p:cNvPr id="174" name="Google Shape;174;p23"/>
          <p:cNvSpPr txBox="1">
            <a:spLocks noGrp="1"/>
          </p:cNvSpPr>
          <p:nvPr>
            <p:ph type="title"/>
          </p:nvPr>
        </p:nvSpPr>
        <p:spPr>
          <a:xfrm>
            <a:off x="727650" y="6124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 Requirements</a:t>
            </a:r>
            <a:endParaRPr dirty="0"/>
          </a:p>
        </p:txBody>
      </p:sp>
      <p:sp>
        <p:nvSpPr>
          <p:cNvPr id="4" name="Google Shape;173;p23">
            <a:extLst>
              <a:ext uri="{FF2B5EF4-FFF2-40B4-BE49-F238E27FC236}">
                <a16:creationId xmlns:a16="http://schemas.microsoft.com/office/drawing/2014/main" id="{C67E3FD4-3C51-473D-93B9-370ABBD724D8}"/>
              </a:ext>
            </a:extLst>
          </p:cNvPr>
          <p:cNvSpPr txBox="1">
            <a:spLocks/>
          </p:cNvSpPr>
          <p:nvPr/>
        </p:nvSpPr>
        <p:spPr>
          <a:xfrm>
            <a:off x="727650" y="3382257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 indent="-323850">
              <a:buSzPts val="1500"/>
              <a:buChar char="➔"/>
            </a:pPr>
            <a:r>
              <a:rPr lang="en-IN" sz="1500" dirty="0"/>
              <a:t>An apache web server with php and MySQL databases.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Cron job running the </a:t>
            </a:r>
            <a:r>
              <a:rPr lang="en-IN" sz="1500"/>
              <a:t>mail services.</a:t>
            </a:r>
            <a:endParaRPr lang="en-IN" sz="1500" dirty="0"/>
          </a:p>
        </p:txBody>
      </p:sp>
      <p:sp>
        <p:nvSpPr>
          <p:cNvPr id="5" name="Google Shape;174;p23">
            <a:extLst>
              <a:ext uri="{FF2B5EF4-FFF2-40B4-BE49-F238E27FC236}">
                <a16:creationId xmlns:a16="http://schemas.microsoft.com/office/drawing/2014/main" id="{AD66009B-18F8-41E5-851F-A3C54D3597B2}"/>
              </a:ext>
            </a:extLst>
          </p:cNvPr>
          <p:cNvSpPr txBox="1">
            <a:spLocks/>
          </p:cNvSpPr>
          <p:nvPr/>
        </p:nvSpPr>
        <p:spPr>
          <a:xfrm>
            <a:off x="727650" y="2452793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 i="0" u="none" strike="noStrike" cap="none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r>
              <a:rPr lang="en-IN" dirty="0"/>
              <a:t>Application Requirements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E59AC5-EF3E-4AD0-BB6B-E0932D833C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650" y="3040257"/>
            <a:ext cx="990600" cy="190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" dirty="0"/>
              <a:t>Technology Stack</a:t>
            </a:r>
            <a:br>
              <a:rPr lang="en" dirty="0"/>
            </a:br>
            <a:br>
              <a:rPr lang="en" dirty="0"/>
            </a:b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dirty="0"/>
              <a:t>The building blocks.</a:t>
            </a:r>
            <a:endParaRPr sz="2400" b="0" dirty="0"/>
          </a:p>
        </p:txBody>
      </p:sp>
    </p:spTree>
    <p:extLst>
      <p:ext uri="{BB962C8B-B14F-4D97-AF65-F5344CB8AC3E}">
        <p14:creationId xmlns:p14="http://schemas.microsoft.com/office/powerpoint/2010/main" val="1778199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>
            <a:spLocks noGrp="1"/>
          </p:cNvSpPr>
          <p:nvPr>
            <p:ph type="title"/>
          </p:nvPr>
        </p:nvSpPr>
        <p:spPr>
          <a:xfrm>
            <a:off x="769200" y="585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Technology Stack</a:t>
            </a:r>
            <a:endParaRPr dirty="0"/>
          </a:p>
        </p:txBody>
      </p:sp>
      <p:sp>
        <p:nvSpPr>
          <p:cNvPr id="4" name="Google Shape;173;p23">
            <a:extLst>
              <a:ext uri="{FF2B5EF4-FFF2-40B4-BE49-F238E27FC236}">
                <a16:creationId xmlns:a16="http://schemas.microsoft.com/office/drawing/2014/main" id="{F960F4C2-F0F5-4EFF-91D2-164C672B70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69200" y="1503842"/>
            <a:ext cx="6839282" cy="18702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lvl="0" indent="-323850">
              <a:buSzPts val="1500"/>
              <a:buChar char="➔"/>
            </a:pPr>
            <a:r>
              <a:rPr lang="en-IN" sz="1500" dirty="0"/>
              <a:t>MySQL</a:t>
            </a:r>
          </a:p>
          <a:p>
            <a:pPr indent="-323850">
              <a:buSzPts val="1500"/>
              <a:buFont typeface="Lato"/>
              <a:buChar char="➔"/>
            </a:pPr>
            <a:r>
              <a:rPr lang="en-IN" sz="1500" dirty="0"/>
              <a:t>HTML</a:t>
            </a:r>
          </a:p>
          <a:p>
            <a:pPr indent="-323850">
              <a:buSzPts val="1500"/>
              <a:buFont typeface="Lato"/>
              <a:buChar char="➔"/>
            </a:pPr>
            <a:r>
              <a:rPr lang="en-IN" sz="1500" dirty="0"/>
              <a:t>CSS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PHP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JavaScript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Ajax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jQuery</a:t>
            </a:r>
          </a:p>
          <a:p>
            <a:pPr lvl="0" indent="-323850">
              <a:buSzPts val="1500"/>
              <a:buChar char="➔"/>
            </a:pPr>
            <a:r>
              <a:rPr lang="en-IN" sz="1500" dirty="0"/>
              <a:t>Python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Database Design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400" b="0" dirty="0"/>
              <a:t>Let your imagination run wild</a:t>
            </a:r>
            <a:r>
              <a:rPr lang="en" sz="2400" b="0" dirty="0"/>
              <a:t>.</a:t>
            </a:r>
            <a:endParaRPr sz="2400" b="0" dirty="0"/>
          </a:p>
        </p:txBody>
      </p:sp>
    </p:spTree>
    <p:extLst>
      <p:ext uri="{BB962C8B-B14F-4D97-AF65-F5344CB8AC3E}">
        <p14:creationId xmlns:p14="http://schemas.microsoft.com/office/powerpoint/2010/main" val="3058200485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530</Words>
  <Application>Microsoft Office PowerPoint</Application>
  <PresentationFormat>On-screen Show (16:9)</PresentationFormat>
  <Paragraphs>129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Raleway</vt:lpstr>
      <vt:lpstr>Arial</vt:lpstr>
      <vt:lpstr>Lato</vt:lpstr>
      <vt:lpstr>Streamline</vt:lpstr>
      <vt:lpstr>Gims</vt:lpstr>
      <vt:lpstr>Outline</vt:lpstr>
      <vt:lpstr>The Problem     Necessity is the mother of invention.</vt:lpstr>
      <vt:lpstr>Problem statement and use cases</vt:lpstr>
      <vt:lpstr>Requirement Specifications     What do we need?</vt:lpstr>
      <vt:lpstr>Data Requirements</vt:lpstr>
      <vt:lpstr>Technology Stack     The building blocks.</vt:lpstr>
      <vt:lpstr>Technology Stack</vt:lpstr>
      <vt:lpstr>Database Design     Let your imagination run wild.</vt:lpstr>
      <vt:lpstr>Entity-Relationship Diagram</vt:lpstr>
      <vt:lpstr>Relational Schema</vt:lpstr>
      <vt:lpstr>PowerPoint Presentation</vt:lpstr>
      <vt:lpstr>Triggers, Events and Email Services</vt:lpstr>
      <vt:lpstr>UI Features</vt:lpstr>
      <vt:lpstr>UI Features</vt:lpstr>
      <vt:lpstr>PowerPoint Presentation</vt:lpstr>
      <vt:lpstr>Salient Features</vt:lpstr>
      <vt:lpstr>Team Members</vt:lpstr>
      <vt:lpstr>Demo     It’s show time.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Gims</dc:title>
  <dc:creator>Saksham Arneja</dc:creator>
  <cp:lastModifiedBy>Saksham Arneja</cp:lastModifiedBy>
  <cp:revision>23</cp:revision>
  <dcterms:modified xsi:type="dcterms:W3CDTF">2019-04-23T11:37:23Z</dcterms:modified>
</cp:coreProperties>
</file>